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Barlow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Barlow-bold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BMGZapfdsnc" TargetMode="External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864037" y="2018943"/>
            <a:ext cx="7415927" cy="2241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822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7050"/>
              <a:buFont typeface="Barlow"/>
              <a:buNone/>
            </a:pPr>
            <a:r>
              <a:rPr b="1" i="0" lang="en-US" sz="70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Arquitetura do Sistema de Mérito</a:t>
            </a:r>
            <a:endParaRPr b="0" i="0" sz="70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864037" y="4630460"/>
            <a:ext cx="7415927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Sistema de Mérito segue uma arquitetura cliente-servidor com uma aplicação web frontend e um servidor backend. O sistema é construído usando tecnologias web modernas e segue uma estrutura modular.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3" name="Google Shape;18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1805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2"/>
          <p:cNvSpPr/>
          <p:nvPr/>
        </p:nvSpPr>
        <p:spPr>
          <a:xfrm>
            <a:off x="704969" y="3232785"/>
            <a:ext cx="5960864" cy="662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150"/>
              <a:buFont typeface="Barlow"/>
              <a:buNone/>
            </a:pPr>
            <a:r>
              <a:rPr b="1" i="0" lang="en-US" sz="41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Conclusão da Arquitetura</a:t>
            </a:r>
            <a:endParaRPr b="0" i="0" sz="4150" u="none" cap="none" strike="noStrike"/>
          </a:p>
        </p:txBody>
      </p:sp>
      <p:sp>
        <p:nvSpPr>
          <p:cNvPr id="185" name="Google Shape;185;p22"/>
          <p:cNvSpPr/>
          <p:nvPr/>
        </p:nvSpPr>
        <p:spPr>
          <a:xfrm>
            <a:off x="704969" y="4197429"/>
            <a:ext cx="13220462" cy="9669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Esta arquitetura fornece uma estrutura escalável e de fácil manutenção para o Sistema de Mérito, com clara separação de responsabilidades entre os componentes frontend e backend. O uso do Firebase como camada de persistência oferece recursos robustos de autenticação e banco de dados em tempo real, tornando-o bem adequado para este tipo de aplicação.</a:t>
            </a:r>
            <a:endParaRPr b="0" i="0" sz="1550" u="none" cap="none" strike="noStrike"/>
          </a:p>
        </p:txBody>
      </p:sp>
      <p:pic>
        <p:nvPicPr>
          <p:cNvPr descr="preencoded.png" id="186" name="Google Shape;18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4969" y="5390912"/>
            <a:ext cx="503515" cy="50351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2"/>
          <p:cNvSpPr/>
          <p:nvPr/>
        </p:nvSpPr>
        <p:spPr>
          <a:xfrm>
            <a:off x="704969" y="6095762"/>
            <a:ext cx="2650569" cy="331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50"/>
              <a:buFont typeface="Barlow"/>
              <a:buNone/>
            </a:pPr>
            <a:r>
              <a:rPr b="1" i="0" lang="en-US" sz="20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Escalabilidade</a:t>
            </a:r>
            <a:endParaRPr b="0" i="0" sz="2050" u="none" cap="none" strike="noStrike"/>
          </a:p>
        </p:txBody>
      </p:sp>
      <p:sp>
        <p:nvSpPr>
          <p:cNvPr id="188" name="Google Shape;188;p22"/>
          <p:cNvSpPr/>
          <p:nvPr/>
        </p:nvSpPr>
        <p:spPr>
          <a:xfrm>
            <a:off x="704969" y="6547842"/>
            <a:ext cx="4205407" cy="644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arquitetura permite fácil expansão do sistema conforme necessário.</a:t>
            </a:r>
            <a:endParaRPr b="0" i="0" sz="1550" u="none" cap="none" strike="noStrike"/>
          </a:p>
        </p:txBody>
      </p:sp>
      <p:pic>
        <p:nvPicPr>
          <p:cNvPr descr="preencoded.png" id="189" name="Google Shape;18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12437" y="5390912"/>
            <a:ext cx="503515" cy="50351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/>
          <p:nvPr/>
        </p:nvSpPr>
        <p:spPr>
          <a:xfrm>
            <a:off x="5212437" y="6095762"/>
            <a:ext cx="2650569" cy="331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50"/>
              <a:buFont typeface="Barlow"/>
              <a:buNone/>
            </a:pPr>
            <a:r>
              <a:rPr b="1" i="0" lang="en-US" sz="20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Manutenção</a:t>
            </a:r>
            <a:endParaRPr b="0" i="0" sz="2050" u="none" cap="none" strike="noStrike"/>
          </a:p>
        </p:txBody>
      </p:sp>
      <p:sp>
        <p:nvSpPr>
          <p:cNvPr id="191" name="Google Shape;191;p22"/>
          <p:cNvSpPr/>
          <p:nvPr/>
        </p:nvSpPr>
        <p:spPr>
          <a:xfrm>
            <a:off x="5212437" y="6547842"/>
            <a:ext cx="4205407" cy="644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estrutura modular facilita a manutenção e atualização do sistema.</a:t>
            </a:r>
            <a:endParaRPr b="0" i="0" sz="1550" u="none" cap="none" strike="noStrike"/>
          </a:p>
        </p:txBody>
      </p:sp>
      <p:pic>
        <p:nvPicPr>
          <p:cNvPr descr="preencoded.png" id="192" name="Google Shape;192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9905" y="5390912"/>
            <a:ext cx="503515" cy="50351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2"/>
          <p:cNvSpPr/>
          <p:nvPr/>
        </p:nvSpPr>
        <p:spPr>
          <a:xfrm>
            <a:off x="9719905" y="6095762"/>
            <a:ext cx="2650569" cy="331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50"/>
              <a:buFont typeface="Barlow"/>
              <a:buNone/>
            </a:pPr>
            <a:r>
              <a:rPr b="1" i="0" lang="en-US" sz="20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Persistência</a:t>
            </a:r>
            <a:endParaRPr b="0" i="0" sz="2050" u="none" cap="none" strike="noStrike"/>
          </a:p>
        </p:txBody>
      </p:sp>
      <p:sp>
        <p:nvSpPr>
          <p:cNvPr id="194" name="Google Shape;194;p22"/>
          <p:cNvSpPr/>
          <p:nvPr/>
        </p:nvSpPr>
        <p:spPr>
          <a:xfrm>
            <a:off x="9719905" y="6547842"/>
            <a:ext cx="4205407" cy="9669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Firebase oferece recursos robustos de autenticação e banco de dados em tempo real.</a:t>
            </a:r>
            <a:endParaRPr b="0" i="0" sz="1550" u="none" cap="none" strike="noStrike"/>
          </a:p>
        </p:txBody>
      </p:sp>
      <p:sp>
        <p:nvSpPr>
          <p:cNvPr id="195" name="Google Shape;195;p22"/>
          <p:cNvSpPr/>
          <p:nvPr/>
        </p:nvSpPr>
        <p:spPr>
          <a:xfrm>
            <a:off x="12845650" y="7813100"/>
            <a:ext cx="1697700" cy="2757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788075" y="771763"/>
            <a:ext cx="5925979" cy="740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31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650"/>
              <a:buFont typeface="Barlow"/>
              <a:buNone/>
            </a:pPr>
            <a:r>
              <a:rPr b="1" i="0" lang="en-US" sz="46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Arquitetura Frontend</a:t>
            </a:r>
            <a:endParaRPr b="0" i="0" sz="46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788075" y="2103477"/>
            <a:ext cx="506611" cy="506611"/>
          </a:xfrm>
          <a:prstGeom prst="roundRect">
            <a:avLst>
              <a:gd fmla="val 40005" name="adj"/>
            </a:avLst>
          </a:prstGeom>
          <a:solidFill>
            <a:srgbClr val="282C32"/>
          </a:solidFill>
          <a:ln>
            <a:noFill/>
          </a:ln>
          <a:effectLst>
            <a:outerShdw blurRad="55880" rotWithShape="0" algn="bl" dir="13500000" dist="2794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978337" y="2178963"/>
            <a:ext cx="125968" cy="355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750"/>
              <a:buFont typeface="Barlow"/>
              <a:buNone/>
            </a:pPr>
            <a:r>
              <a:rPr b="1" i="0" lang="en-US" sz="27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27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1519833" y="2103477"/>
            <a:ext cx="2962989" cy="370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300"/>
              <a:buFont typeface="Barlow"/>
              <a:buNone/>
            </a:pPr>
            <a:r>
              <a:rPr b="1" i="0" lang="en-US" sz="23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Estrutura HTML</a:t>
            </a:r>
            <a:endParaRPr b="0" i="0" sz="230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1519833" y="2608898"/>
            <a:ext cx="12322493" cy="1440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frontend é composto por várias páginas HTML para diferentes funcionalidades: Página inicial (index.html), Página de login (login.html), Páginas de cadastro para alunos e empresas (cadastro-aluno.html, cadastro-empresa.html), Páginas de dashboard para alunos e empresas (dashboard-aluno.html, dashboard-empresa.html), Páginas de perfil para alunos e empresas (perfil-aluno.html, perfil-empresa.html)</a:t>
            </a:r>
            <a:endParaRPr b="0" i="0" sz="17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788075" y="4527947"/>
            <a:ext cx="506611" cy="506611"/>
          </a:xfrm>
          <a:prstGeom prst="roundRect">
            <a:avLst>
              <a:gd fmla="val 40005" name="adj"/>
            </a:avLst>
          </a:prstGeom>
          <a:solidFill>
            <a:srgbClr val="282C32"/>
          </a:solidFill>
          <a:ln>
            <a:noFill/>
          </a:ln>
          <a:effectLst>
            <a:outerShdw blurRad="55880" rotWithShape="0" algn="bl" dir="13500000" dist="2794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941784" y="4603433"/>
            <a:ext cx="199192" cy="355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750"/>
              <a:buFont typeface="Barlow"/>
              <a:buNone/>
            </a:pPr>
            <a:r>
              <a:rPr b="1" i="0" lang="en-US" sz="27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27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1519833" y="4527947"/>
            <a:ext cx="2962989" cy="370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300"/>
              <a:buFont typeface="Barlow"/>
              <a:buNone/>
            </a:pPr>
            <a:r>
              <a:rPr b="1" i="0" lang="en-US" sz="23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Estilização CSS</a:t>
            </a:r>
            <a:endParaRPr b="0" i="0" sz="230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1519833" y="5033367"/>
            <a:ext cx="12322493" cy="720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aplicação usa arquivos CSS separados para diferentes propósitos: Estilos globais (style.css), Estilos da página inicial (landing.css), Estilos de login e cadastro (login.css), Estilos do dashboard (dashboard.css)</a:t>
            </a:r>
            <a:endParaRPr b="0" i="0" sz="17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788075" y="6232088"/>
            <a:ext cx="506611" cy="506611"/>
          </a:xfrm>
          <a:prstGeom prst="roundRect">
            <a:avLst>
              <a:gd fmla="val 40005" name="adj"/>
            </a:avLst>
          </a:prstGeom>
          <a:solidFill>
            <a:srgbClr val="282C32"/>
          </a:solidFill>
          <a:ln>
            <a:noFill/>
          </a:ln>
          <a:effectLst>
            <a:outerShdw blurRad="55880" rotWithShape="0" algn="bl" dir="13500000" dist="2794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945356" y="6307574"/>
            <a:ext cx="192048" cy="355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750"/>
              <a:buFont typeface="Barlow"/>
              <a:buNone/>
            </a:pPr>
            <a:r>
              <a:rPr b="1" i="0" lang="en-US" sz="275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275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1519833" y="6232088"/>
            <a:ext cx="2962989" cy="370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300"/>
              <a:buFont typeface="Barlow"/>
              <a:buNone/>
            </a:pPr>
            <a:r>
              <a:rPr b="1" i="0" lang="en-US" sz="23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Módulos JavaScript</a:t>
            </a:r>
            <a:endParaRPr b="0" i="0" sz="230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1519833" y="6737509"/>
            <a:ext cx="12322493" cy="720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lógica do frontend é organizada em arquivos JavaScript modulares: Módulo de autenticação (auth.js), Módulo de operações CRUD (crud.js), Lógica principal da aplicação (main.js)</a:t>
            </a:r>
            <a:endParaRPr b="0" i="0" sz="175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12819800" y="7830325"/>
            <a:ext cx="1714800" cy="2931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622935" y="771525"/>
            <a:ext cx="4684157" cy="585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3650"/>
              <a:buFont typeface="Barlow"/>
              <a:buNone/>
            </a:pPr>
            <a:r>
              <a:rPr b="1" i="0" lang="en-US" sz="36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Arquitetura Backend</a:t>
            </a:r>
            <a:endParaRPr b="0" i="0" sz="365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878443" y="1623893"/>
            <a:ext cx="22860" cy="5834182"/>
          </a:xfrm>
          <a:prstGeom prst="roundRect">
            <a:avLst>
              <a:gd fmla="val 700792" name="adj"/>
            </a:avLst>
          </a:prstGeom>
          <a:solidFill>
            <a:srgbClr val="60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1067217" y="2012752"/>
            <a:ext cx="622935" cy="22860"/>
          </a:xfrm>
          <a:prstGeom prst="roundRect">
            <a:avLst>
              <a:gd fmla="val 700792" name="adj"/>
            </a:avLst>
          </a:prstGeom>
          <a:solidFill>
            <a:srgbClr val="60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689670" y="1824038"/>
            <a:ext cx="400407" cy="400407"/>
          </a:xfrm>
          <a:prstGeom prst="roundRect">
            <a:avLst>
              <a:gd fmla="val 40010" name="adj"/>
            </a:avLst>
          </a:prstGeom>
          <a:solidFill>
            <a:srgbClr val="282C32"/>
          </a:solidFill>
          <a:ln>
            <a:noFill/>
          </a:ln>
          <a:effectLst>
            <a:outerShdw blurRad="44450" rotWithShape="0" algn="bl" dir="13500000" dist="2159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840045" y="1883688"/>
            <a:ext cx="99536" cy="2811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2200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1868805" y="1801892"/>
            <a:ext cx="2342078" cy="292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800"/>
              <a:buFont typeface="Barlow"/>
              <a:buNone/>
            </a:pPr>
            <a:r>
              <a:rPr b="1" i="0" lang="en-US" sz="18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Node.js com Express</a:t>
            </a:r>
            <a:endParaRPr b="0" i="0" sz="180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1868805" y="2201347"/>
            <a:ext cx="6652260" cy="569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backend é construído usando Node.js com o framework Express, fornecendo uma estrutura robusta para a aplicação do lado do servidor.</a:t>
            </a:r>
            <a:endParaRPr b="0" i="0" sz="14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1067217" y="3515797"/>
            <a:ext cx="622935" cy="22860"/>
          </a:xfrm>
          <a:prstGeom prst="roundRect">
            <a:avLst>
              <a:gd fmla="val 700792" name="adj"/>
            </a:avLst>
          </a:prstGeom>
          <a:solidFill>
            <a:srgbClr val="60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689670" y="3327083"/>
            <a:ext cx="400407" cy="400407"/>
          </a:xfrm>
          <a:prstGeom prst="roundRect">
            <a:avLst>
              <a:gd fmla="val 40010" name="adj"/>
            </a:avLst>
          </a:prstGeom>
          <a:solidFill>
            <a:srgbClr val="282C32"/>
          </a:solidFill>
          <a:ln>
            <a:noFill/>
          </a:ln>
          <a:effectLst>
            <a:outerShdw blurRad="44450" rotWithShape="0" algn="bl" dir="13500000" dist="2159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811113" y="3386733"/>
            <a:ext cx="157401" cy="2811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220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1868805" y="3304937"/>
            <a:ext cx="2342078" cy="292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800"/>
              <a:buFont typeface="Barlow"/>
              <a:buNone/>
            </a:pPr>
            <a:r>
              <a:rPr b="1" i="0" lang="en-US" sz="18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Padrão MVC</a:t>
            </a:r>
            <a:endParaRPr b="0" i="0" sz="180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1868805" y="3704392"/>
            <a:ext cx="6652260" cy="854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backend segue o padrão Model-View-Controller (MVC): Modelos: alunoModel.js, empresaModel.js, Visualizações: alunoView.js, empresaView.js, Controladores: alunoController.js, empresaController.js</a:t>
            </a:r>
            <a:endParaRPr b="0" i="0" sz="140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1067217" y="5303639"/>
            <a:ext cx="622935" cy="22860"/>
          </a:xfrm>
          <a:prstGeom prst="roundRect">
            <a:avLst>
              <a:gd fmla="val 700792" name="adj"/>
            </a:avLst>
          </a:prstGeom>
          <a:solidFill>
            <a:srgbClr val="60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689670" y="5114925"/>
            <a:ext cx="400407" cy="400407"/>
          </a:xfrm>
          <a:prstGeom prst="roundRect">
            <a:avLst>
              <a:gd fmla="val 40010" name="adj"/>
            </a:avLst>
          </a:prstGeom>
          <a:solidFill>
            <a:srgbClr val="282C32"/>
          </a:solidFill>
          <a:ln>
            <a:noFill/>
          </a:ln>
          <a:effectLst>
            <a:outerShdw blurRad="44450" rotWithShape="0" algn="bl" dir="13500000" dist="2159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813971" y="5174575"/>
            <a:ext cx="151805" cy="2811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0" i="0" sz="220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1868805" y="5092779"/>
            <a:ext cx="2342078" cy="292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800"/>
              <a:buFont typeface="Barlow"/>
              <a:buNone/>
            </a:pPr>
            <a:r>
              <a:rPr b="1" i="0" lang="en-US" sz="18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Roteamento</a:t>
            </a:r>
            <a:endParaRPr b="0" i="0" sz="180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1868805" y="5492234"/>
            <a:ext cx="6652260" cy="569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Arquivos de rota separados para alunos e empresas (alunoRoutes.js, empresaRoutes.js)</a:t>
            </a:r>
            <a:endParaRPr b="0" i="0" sz="14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1067217" y="6806684"/>
            <a:ext cx="622935" cy="22860"/>
          </a:xfrm>
          <a:prstGeom prst="roundRect">
            <a:avLst>
              <a:gd fmla="val 700792" name="adj"/>
            </a:avLst>
          </a:prstGeom>
          <a:solidFill>
            <a:srgbClr val="606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689670" y="6617970"/>
            <a:ext cx="400407" cy="400407"/>
          </a:xfrm>
          <a:prstGeom prst="roundRect">
            <a:avLst>
              <a:gd fmla="val 40010" name="adj"/>
            </a:avLst>
          </a:prstGeom>
          <a:solidFill>
            <a:srgbClr val="282C32"/>
          </a:solidFill>
          <a:ln>
            <a:noFill/>
          </a:ln>
          <a:effectLst>
            <a:outerShdw blurRad="44450" rotWithShape="0" algn="bl" dir="13500000" dist="2159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804803" y="6677620"/>
            <a:ext cx="170021" cy="2811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200"/>
              <a:buFont typeface="Barlow"/>
              <a:buNone/>
            </a:pPr>
            <a:r>
              <a:rPr b="1" i="0" lang="en-US" sz="22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b="0" i="0" sz="2200" u="none" cap="none" strike="noStrike"/>
          </a:p>
        </p:txBody>
      </p:sp>
      <p:sp>
        <p:nvSpPr>
          <p:cNvPr id="104" name="Google Shape;104;p15"/>
          <p:cNvSpPr/>
          <p:nvPr/>
        </p:nvSpPr>
        <p:spPr>
          <a:xfrm>
            <a:off x="1868805" y="6595824"/>
            <a:ext cx="2342078" cy="292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800"/>
              <a:buFont typeface="Barlow"/>
              <a:buNone/>
            </a:pPr>
            <a:r>
              <a:rPr b="1" i="0" lang="en-US" sz="18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Configuração</a:t>
            </a:r>
            <a:endParaRPr b="0" i="0" sz="180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1868805" y="6995279"/>
            <a:ext cx="6652260" cy="284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configuração do Firebase é centralizada em firebase.js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1" name="Google Shape;11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2792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/>
          <p:nvPr/>
        </p:nvSpPr>
        <p:spPr>
          <a:xfrm>
            <a:off x="679728" y="3099673"/>
            <a:ext cx="5432227" cy="638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000"/>
              <a:buFont typeface="Barlow"/>
              <a:buNone/>
            </a:pPr>
            <a:r>
              <a:rPr b="1" i="0" lang="en-US" sz="40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Camada de Persistência</a:t>
            </a:r>
            <a:endParaRPr b="0" i="0" sz="400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679728" y="4029908"/>
            <a:ext cx="13270944" cy="621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00"/>
              <a:buFont typeface="Montserrat"/>
              <a:buNone/>
            </a:pPr>
            <a: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Sistema de Mérito usa o Firebase como sua camada de persistência, aproveitando especificamente o Firebase Authentication e o Cloud Firestore para armazenamento de dados.</a:t>
            </a:r>
            <a:endParaRPr b="0" i="0" sz="150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679728" y="4869656"/>
            <a:ext cx="4294227" cy="2688074"/>
          </a:xfrm>
          <a:prstGeom prst="roundRect">
            <a:avLst>
              <a:gd fmla="val 6503" name="adj"/>
            </a:avLst>
          </a:prstGeom>
          <a:solidFill>
            <a:srgbClr val="282C32"/>
          </a:solidFill>
          <a:ln>
            <a:noFill/>
          </a:ln>
          <a:effectLst>
            <a:outerShdw blurRad="48260" rotWithShape="0" algn="bl" dir="13500000" dist="2413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873919" y="5063847"/>
            <a:ext cx="2904887" cy="3194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00"/>
              <a:buFont typeface="Barlow"/>
              <a:buNone/>
            </a:pPr>
            <a:r>
              <a:rPr b="1" i="0" lang="en-US" sz="20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Configuração do Firebase</a:t>
            </a:r>
            <a:endParaRPr b="0" i="0" sz="200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873919" y="5499735"/>
            <a:ext cx="3905845" cy="1863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00"/>
              <a:buFont typeface="Montserrat"/>
              <a:buNone/>
            </a:pPr>
            <a: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configuração do Firebase é definida nos seguintes arquivos:</a:t>
            </a:r>
            <a:b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import { initializeApp } from "firebase/app"; import { getFirestore } from "firebase/firestore"; import { getAuth } from "firebase/auth";</a:t>
            </a:r>
            <a:endParaRPr b="0" i="0" sz="150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5168146" y="4869656"/>
            <a:ext cx="4294227" cy="2688074"/>
          </a:xfrm>
          <a:prstGeom prst="roundRect">
            <a:avLst>
              <a:gd fmla="val 6503" name="adj"/>
            </a:avLst>
          </a:prstGeom>
          <a:solidFill>
            <a:srgbClr val="282C32"/>
          </a:solidFill>
          <a:ln>
            <a:noFill/>
          </a:ln>
          <a:effectLst>
            <a:outerShdw blurRad="48260" rotWithShape="0" algn="bl" dir="13500000" dist="2413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5362337" y="5063847"/>
            <a:ext cx="2555677" cy="3194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00"/>
              <a:buFont typeface="Barlow"/>
              <a:buNone/>
            </a:pPr>
            <a:r>
              <a:rPr b="1" i="0" lang="en-US" sz="20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Autenticação</a:t>
            </a:r>
            <a:endParaRPr b="0" i="0" sz="200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5362337" y="5499735"/>
            <a:ext cx="3905845" cy="15531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00"/>
              <a:buFont typeface="Montserrat"/>
              <a:buNone/>
            </a:pPr>
            <a: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Firebase Authentication é usado para operações de cadastro, login e logout de usuários. Essas operações são principalmente tratadas no arquivo auth.js.</a:t>
            </a:r>
            <a:endParaRPr b="0" i="0" sz="150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9656564" y="4869656"/>
            <a:ext cx="4294227" cy="2688074"/>
          </a:xfrm>
          <a:prstGeom prst="roundRect">
            <a:avLst>
              <a:gd fmla="val 6503" name="adj"/>
            </a:avLst>
          </a:prstGeom>
          <a:solidFill>
            <a:srgbClr val="282C32"/>
          </a:solidFill>
          <a:ln>
            <a:noFill/>
          </a:ln>
          <a:effectLst>
            <a:outerShdw blurRad="48260" rotWithShape="0" algn="bl" dir="13500000" dist="24130">
              <a:srgbClr val="FFFFFF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9850755" y="5063847"/>
            <a:ext cx="2970967" cy="3194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2000"/>
              <a:buFont typeface="Barlow"/>
              <a:buNone/>
            </a:pPr>
            <a:r>
              <a:rPr b="1" i="0" lang="en-US" sz="2000" u="none" cap="none" strike="noStrike">
                <a:solidFill>
                  <a:srgbClr val="EEEFF5"/>
                </a:solidFill>
                <a:latin typeface="Barlow"/>
                <a:ea typeface="Barlow"/>
                <a:cs typeface="Barlow"/>
                <a:sym typeface="Barlow"/>
              </a:rPr>
              <a:t>Armazenamento de Dados</a:t>
            </a:r>
            <a:endParaRPr b="0" i="0" sz="20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9850755" y="5499735"/>
            <a:ext cx="3905845" cy="1863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00"/>
              <a:buFont typeface="Montserrat"/>
              <a:buNone/>
            </a:pPr>
            <a:r>
              <a:rPr b="0" i="0" lang="en-US" sz="15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 Cloud Firestore é usado como banco de dados NoSQL para armazenar dados de usuários, transações e outras informações relacionadas à aplicação. As operações de banco de dados são abstraídas nos arquivos de modelo.</a:t>
            </a:r>
            <a:endParaRPr b="0" i="0" sz="150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12828400" y="7761400"/>
            <a:ext cx="1714800" cy="3792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/>
          <p:nvPr/>
        </p:nvSpPr>
        <p:spPr>
          <a:xfrm>
            <a:off x="6256734" y="605314"/>
            <a:ext cx="6587014" cy="724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550"/>
              <a:buFont typeface="Barlow"/>
              <a:buNone/>
            </a:pPr>
            <a:r>
              <a:rPr b="1" i="0" lang="en-US" sz="45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Configuração do Firebase</a:t>
            </a:r>
            <a:endParaRPr b="0" i="0" sz="4550" u="none" cap="none" strike="noStrike"/>
          </a:p>
        </p:txBody>
      </p:sp>
      <p:sp>
        <p:nvSpPr>
          <p:cNvPr id="131" name="Google Shape;131;p17"/>
          <p:cNvSpPr/>
          <p:nvPr/>
        </p:nvSpPr>
        <p:spPr>
          <a:xfrm>
            <a:off x="6256734" y="1659493"/>
            <a:ext cx="7603331" cy="5965031"/>
          </a:xfrm>
          <a:prstGeom prst="roundRect">
            <a:avLst>
              <a:gd fmla="val 3321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6245781" y="1659493"/>
            <a:ext cx="7625239" cy="5965031"/>
          </a:xfrm>
          <a:prstGeom prst="roundRect">
            <a:avLst>
              <a:gd fmla="val 554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6465808" y="1824514"/>
            <a:ext cx="7185184" cy="5634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Consolas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const firebaseConfig =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apiKey: "AIzaSyCFM7oN1gFntvJEFF0vl4YUcMA4gyAYaic",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authDomain: "moeda-estudantil.firebaseapp.com",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projectId: "moeda-estudantil",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storageBucket: "moeda-estudantil.appspot.com",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messagingSenderId: "282521658357",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appId: "1:282521658357:web:f510ed58e6fb5ee8acb6bc",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measurementId: "G-KH1TR5Z1N5"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const app = initializeApp(firebaseConfig);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const db = getFirestore(app);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const auth = getAuth(app);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export { db, auth };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b="0" i="0" sz="1700" u="none" cap="none" strike="noStrike"/>
          </a:p>
        </p:txBody>
      </p:sp>
      <p:sp>
        <p:nvSpPr>
          <p:cNvPr id="134" name="Google Shape;134;p17"/>
          <p:cNvSpPr/>
          <p:nvPr/>
        </p:nvSpPr>
        <p:spPr>
          <a:xfrm>
            <a:off x="12914575" y="7830325"/>
            <a:ext cx="1585500" cy="2757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864037" y="1574483"/>
            <a:ext cx="6497003" cy="81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5100"/>
              <a:buFont typeface="Barlow"/>
              <a:buNone/>
            </a:pPr>
            <a:r>
              <a:rPr b="1" i="0" lang="en-US" sz="51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Modelos de Dados</a:t>
            </a:r>
            <a:endParaRPr b="0" i="0" sz="510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864037" y="3003709"/>
            <a:ext cx="3248501" cy="4060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550"/>
              <a:buFont typeface="Barlow"/>
              <a:buNone/>
            </a:pPr>
            <a:r>
              <a:rPr b="1" i="0" lang="en-US" sz="25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Alunos</a:t>
            </a:r>
            <a:endParaRPr b="0" i="0" sz="2550" u="none" cap="none" strike="noStrike"/>
          </a:p>
        </p:txBody>
      </p:sp>
      <p:sp>
        <p:nvSpPr>
          <p:cNvPr id="142" name="Google Shape;142;p18"/>
          <p:cNvSpPr/>
          <p:nvPr/>
        </p:nvSpPr>
        <p:spPr>
          <a:xfrm>
            <a:off x="864037" y="3656528"/>
            <a:ext cx="3898821" cy="1975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Armazena informações sobre os alunos, incluindo detalhes pessoais, informações acadêmicas e saldo de moedas de mérito.</a:t>
            </a:r>
            <a:endParaRPr b="0" i="0" sz="1900" u="none" cap="none" strike="noStrike"/>
          </a:p>
        </p:txBody>
      </p:sp>
      <p:sp>
        <p:nvSpPr>
          <p:cNvPr id="143" name="Google Shape;143;p18"/>
          <p:cNvSpPr/>
          <p:nvPr/>
        </p:nvSpPr>
        <p:spPr>
          <a:xfrm>
            <a:off x="5372695" y="3003709"/>
            <a:ext cx="3248501" cy="4060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550"/>
              <a:buFont typeface="Barlow"/>
              <a:buNone/>
            </a:pPr>
            <a:r>
              <a:rPr b="1" i="0" lang="en-US" sz="25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Empresas Parceiras</a:t>
            </a:r>
            <a:endParaRPr b="0" i="0" sz="255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5372695" y="3656528"/>
            <a:ext cx="3898821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Armazena informações sobre as empresas parceiras, incluindo detalhes da empresa e recompensas oferecidas.</a:t>
            </a:r>
            <a:endParaRPr b="0" i="0" sz="1900" u="none" cap="none" strike="noStrike"/>
          </a:p>
        </p:txBody>
      </p:sp>
      <p:sp>
        <p:nvSpPr>
          <p:cNvPr id="145" name="Google Shape;145;p18"/>
          <p:cNvSpPr/>
          <p:nvPr/>
        </p:nvSpPr>
        <p:spPr>
          <a:xfrm>
            <a:off x="9881354" y="3003709"/>
            <a:ext cx="3898821" cy="8120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2550"/>
              <a:buFont typeface="Barlow"/>
              <a:buNone/>
            </a:pPr>
            <a:r>
              <a:rPr b="1" i="0" lang="en-US" sz="25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Atualizações em Tempo Real</a:t>
            </a:r>
            <a:endParaRPr b="0" i="0" sz="2550" u="none" cap="none" strike="noStrike"/>
          </a:p>
        </p:txBody>
      </p:sp>
      <p:sp>
        <p:nvSpPr>
          <p:cNvPr id="146" name="Google Shape;146;p18"/>
          <p:cNvSpPr/>
          <p:nvPr/>
        </p:nvSpPr>
        <p:spPr>
          <a:xfrm>
            <a:off x="9881354" y="4062532"/>
            <a:ext cx="3898821" cy="2370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As capacidades em tempo real do Firebase podem ser aproveitadas para fornecer atualizações instantâneas na interface do usuário quando os dados mudam.</a:t>
            </a:r>
            <a:endParaRPr b="0" i="0" sz="1900" u="none" cap="none" strike="noStrike"/>
          </a:p>
        </p:txBody>
      </p:sp>
      <p:sp>
        <p:nvSpPr>
          <p:cNvPr id="147" name="Google Shape;147;p18"/>
          <p:cNvSpPr/>
          <p:nvPr/>
        </p:nvSpPr>
        <p:spPr>
          <a:xfrm>
            <a:off x="12897350" y="7830325"/>
            <a:ext cx="1645800" cy="2844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3" name="Google Shape;15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/>
          <p:nvPr/>
        </p:nvSpPr>
        <p:spPr>
          <a:xfrm>
            <a:off x="683062" y="536615"/>
            <a:ext cx="5135880" cy="6419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250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000"/>
              <a:buFont typeface="Barlow"/>
              <a:buNone/>
            </a:pPr>
            <a:r>
              <a:rPr b="1" i="0" lang="en-US" sz="40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Modelo de Aluno</a:t>
            </a:r>
            <a:endParaRPr b="0" i="0" sz="4000" u="none" cap="none" strike="noStrike"/>
          </a:p>
        </p:txBody>
      </p:sp>
      <p:sp>
        <p:nvSpPr>
          <p:cNvPr id="155" name="Google Shape;155;p19"/>
          <p:cNvSpPr/>
          <p:nvPr/>
        </p:nvSpPr>
        <p:spPr>
          <a:xfrm>
            <a:off x="683062" y="1471255"/>
            <a:ext cx="7777877" cy="6224111"/>
          </a:xfrm>
          <a:prstGeom prst="roundRect">
            <a:avLst>
              <a:gd fmla="val 2822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673418" y="1471255"/>
            <a:ext cx="7797165" cy="6224111"/>
          </a:xfrm>
          <a:prstGeom prst="roundRect">
            <a:avLst>
              <a:gd fmla="val 470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868561" y="1617583"/>
            <a:ext cx="7406878" cy="5931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500"/>
              <a:buFont typeface="Consolas"/>
              <a:buNone/>
            </a:pP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class AlunoModel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criar(dados)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criar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buscarPorId(id)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buscarPorId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atualizar(id, dados)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atualizar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excluir(id)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excluir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listarEmpresas() {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listarEmpresas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b="0" i="0" lang="en-US" sz="15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b="0" i="0" sz="15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3" name="Google Shape;16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/>
          <p:nvPr/>
        </p:nvSpPr>
        <p:spPr>
          <a:xfrm>
            <a:off x="6256734" y="605314"/>
            <a:ext cx="5792510" cy="724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4550"/>
              <a:buFont typeface="Barlow"/>
              <a:buNone/>
            </a:pPr>
            <a:r>
              <a:rPr b="1" i="0" lang="en-US" sz="455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Modelo de Empresa</a:t>
            </a:r>
            <a:endParaRPr b="0" i="0" sz="4550" u="none" cap="none" strike="noStrike"/>
          </a:p>
        </p:txBody>
      </p:sp>
      <p:sp>
        <p:nvSpPr>
          <p:cNvPr id="165" name="Google Shape;165;p20"/>
          <p:cNvSpPr/>
          <p:nvPr/>
        </p:nvSpPr>
        <p:spPr>
          <a:xfrm>
            <a:off x="6256734" y="1659493"/>
            <a:ext cx="7603331" cy="5965031"/>
          </a:xfrm>
          <a:prstGeom prst="roundRect">
            <a:avLst>
              <a:gd fmla="val 3321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6245781" y="1659493"/>
            <a:ext cx="7625239" cy="5965031"/>
          </a:xfrm>
          <a:prstGeom prst="roundRect">
            <a:avLst>
              <a:gd fmla="val 554" name="adj"/>
            </a:avLst>
          </a:prstGeom>
          <a:solidFill>
            <a:srgbClr val="010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6465808" y="1824514"/>
            <a:ext cx="7185184" cy="5634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EEFF5"/>
              </a:buClr>
              <a:buSzPts val="1700"/>
              <a:buFont typeface="Consolas"/>
              <a:buNone/>
            </a:pP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class EmpresaModel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criar(dados)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criar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buscarPorId(id)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buscarPorId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atualizar(id, dados)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atualizar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static async excluir(id) {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  // Implementação do método excluir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b="0" i="0" lang="en-US" sz="1700" u="none" cap="none" strike="noStrike">
                <a:solidFill>
                  <a:srgbClr val="EEEFF5"/>
                </a:solidFill>
                <a:highlight>
                  <a:srgbClr val="01004D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b="0" i="0" sz="1700" u="none" cap="none" strike="noStrike"/>
          </a:p>
        </p:txBody>
      </p:sp>
      <p:sp>
        <p:nvSpPr>
          <p:cNvPr id="168" name="Google Shape;168;p20"/>
          <p:cNvSpPr/>
          <p:nvPr/>
        </p:nvSpPr>
        <p:spPr>
          <a:xfrm>
            <a:off x="12888725" y="7813100"/>
            <a:ext cx="1620000" cy="3102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4" name="Google Shape;17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1"/>
          <p:cNvSpPr/>
          <p:nvPr/>
        </p:nvSpPr>
        <p:spPr>
          <a:xfrm>
            <a:off x="6350437" y="2289096"/>
            <a:ext cx="6805970" cy="81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9998FF"/>
              </a:buClr>
              <a:buSzPts val="5100"/>
              <a:buFont typeface="Barlow"/>
              <a:buNone/>
            </a:pPr>
            <a:r>
              <a:rPr b="1" i="0" lang="en-US" sz="5100" u="none" cap="none" strike="noStrike">
                <a:solidFill>
                  <a:srgbClr val="9998FF"/>
                </a:solidFill>
                <a:latin typeface="Barlow"/>
                <a:ea typeface="Barlow"/>
                <a:cs typeface="Barlow"/>
                <a:sym typeface="Barlow"/>
              </a:rPr>
              <a:t>Apresentação em vídeo</a:t>
            </a:r>
            <a:endParaRPr b="0" i="0" sz="5100" u="none" cap="none" strike="noStrike"/>
          </a:p>
        </p:txBody>
      </p:sp>
      <p:pic>
        <p:nvPicPr>
          <p:cNvPr descr="preencoded.png" id="176" name="Google Shape;176;p2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50437" y="3471505"/>
            <a:ext cx="7415927" cy="246888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/>
          <p:nvPr/>
        </p:nvSpPr>
        <p:spPr>
          <a:xfrm>
            <a:off x="12854250" y="7813100"/>
            <a:ext cx="1654500" cy="293100"/>
          </a:xfrm>
          <a:prstGeom prst="roundRect">
            <a:avLst>
              <a:gd fmla="val 16667" name="adj"/>
            </a:avLst>
          </a:prstGeom>
          <a:solidFill>
            <a:srgbClr val="282C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